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D2D"/>
    <a:srgbClr val="800000"/>
    <a:srgbClr val="5C1414"/>
    <a:srgbClr val="92E044"/>
    <a:srgbClr val="511B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215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434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51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4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322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286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557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295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21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370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98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F014-3559-457B-A604-9314756E16C4}" type="datetimeFigureOut">
              <a:rPr lang="en-GB" smtClean="0"/>
              <a:pPr/>
              <a:t>15/10/2013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50A9-9EEE-4B7C-9471-AE8A5D372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87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362" y="1628800"/>
            <a:ext cx="85312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48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мовірність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випадкової</a:t>
            </a:r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події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4664"/>
            <a:ext cx="3614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уроку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thumb/6/6a/Dice.jpg/180px-D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60" y="3140968"/>
            <a:ext cx="3981812" cy="29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4672" y="3124557"/>
            <a:ext cx="4492452" cy="28315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err="1"/>
              <a:t>Теорія</a:t>
            </a:r>
            <a:r>
              <a:rPr lang="ru-RU" sz="3200" b="1" dirty="0"/>
              <a:t> </a:t>
            </a:r>
            <a:r>
              <a:rPr lang="ru-RU" sz="3200" b="1" dirty="0" err="1"/>
              <a:t>ймовірностей</a:t>
            </a:r>
            <a:r>
              <a:rPr lang="ru-RU" sz="3200" b="1" dirty="0"/>
              <a:t> – </a:t>
            </a:r>
            <a:r>
              <a:rPr lang="ru-RU" sz="3200" b="1" dirty="0" err="1"/>
              <a:t>це</a:t>
            </a:r>
            <a:r>
              <a:rPr lang="ru-RU" sz="3200" b="1" dirty="0"/>
              <a:t> не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інше</a:t>
            </a:r>
            <a:r>
              <a:rPr lang="ru-RU" sz="3200" b="1" dirty="0"/>
              <a:t>, </a:t>
            </a:r>
            <a:r>
              <a:rPr lang="ru-RU" sz="3200" b="1" dirty="0" smtClean="0"/>
              <a:t>як </a:t>
            </a:r>
            <a:r>
              <a:rPr lang="ru-RU" sz="3200" b="1" dirty="0"/>
              <a:t>здоровий </a:t>
            </a:r>
            <a:r>
              <a:rPr lang="ru-RU" sz="3200" b="1" dirty="0" err="1"/>
              <a:t>глузд</a:t>
            </a:r>
            <a:r>
              <a:rPr lang="ru-RU" sz="3200" b="1" dirty="0"/>
              <a:t> </a:t>
            </a:r>
            <a:r>
              <a:rPr lang="ru-RU" sz="3200" b="1" dirty="0" err="1"/>
              <a:t>підкріплений</a:t>
            </a:r>
            <a:r>
              <a:rPr lang="ru-RU" sz="3200" b="1" dirty="0"/>
              <a:t> </a:t>
            </a:r>
            <a:r>
              <a:rPr lang="ru-RU" sz="3200" b="1" dirty="0" err="1"/>
              <a:t>обчисленнями</a:t>
            </a:r>
            <a:r>
              <a:rPr lang="ru-RU" sz="3200" b="1" dirty="0"/>
              <a:t>.</a:t>
            </a:r>
          </a:p>
          <a:p>
            <a:r>
              <a:rPr lang="ru-RU" dirty="0"/>
              <a:t>                                               </a:t>
            </a:r>
            <a:r>
              <a:rPr lang="ru-RU" dirty="0" smtClean="0"/>
              <a:t> </a:t>
            </a:r>
            <a:r>
              <a:rPr lang="ru-RU" dirty="0" err="1"/>
              <a:t>Маркіз</a:t>
            </a:r>
            <a:r>
              <a:rPr lang="ru-RU" dirty="0"/>
              <a:t> де Лаплас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0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9" t="32277" r="62475" b="-3386"/>
          <a:stretch/>
        </p:blipFill>
        <p:spPr bwMode="auto">
          <a:xfrm>
            <a:off x="4067944" y="1601722"/>
            <a:ext cx="2299854" cy="2237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538291"/>
              </p:ext>
            </p:extLst>
          </p:nvPr>
        </p:nvGraphicFramePr>
        <p:xfrm>
          <a:off x="407856" y="4293096"/>
          <a:ext cx="8568953" cy="1693920"/>
        </p:xfrm>
        <a:graphic>
          <a:graphicData uri="http://schemas.openxmlformats.org/drawingml/2006/table">
            <a:tbl>
              <a:tblPr firstRow="1" firstCol="1" bandRow="1"/>
              <a:tblGrid>
                <a:gridCol w="1678913"/>
                <a:gridCol w="1049320"/>
                <a:gridCol w="1049320"/>
                <a:gridCol w="1118992"/>
                <a:gridCol w="1119558"/>
                <a:gridCol w="1189229"/>
                <a:gridCol w="1363621"/>
              </a:tblGrid>
              <a:tr h="852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Породи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Сосна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Дуб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Граб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Береза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Ялина</a:t>
                      </a:r>
                      <a:endParaRPr lang="en-GB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Усього</a:t>
                      </a:r>
                      <a:endParaRPr lang="en-GB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Кількість</a:t>
                      </a:r>
                      <a:endParaRPr lang="ru-RU" sz="24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182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146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130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165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73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696</a:t>
                      </a: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35789" y="509999"/>
            <a:ext cx="6869895" cy="7920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задач 3 і 4 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http://klub-drug.ru/wp-content/uploads/2011/04/teache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12368" cy="228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8" t="-4933" r="4699" b="9737"/>
          <a:stretch/>
        </p:blipFill>
        <p:spPr bwMode="auto">
          <a:xfrm>
            <a:off x="6804248" y="1556792"/>
            <a:ext cx="2202872" cy="21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83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9766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300" b="1" dirty="0" smtClean="0"/>
              <a:t>    Подія</a:t>
            </a:r>
            <a:r>
              <a:rPr lang="uk-UA" dirty="0" smtClean="0"/>
              <a:t> – те, що діється, відбувається, трапляється</a:t>
            </a:r>
          </a:p>
          <a:p>
            <a:r>
              <a:rPr lang="uk-UA" b="1" dirty="0" smtClean="0"/>
              <a:t>Неможлива подія </a:t>
            </a:r>
            <a:r>
              <a:rPr lang="uk-UA" dirty="0" smtClean="0"/>
              <a:t>– ніколи не може відбутися</a:t>
            </a:r>
          </a:p>
          <a:p>
            <a:r>
              <a:rPr lang="uk-UA" b="1" dirty="0" smtClean="0"/>
              <a:t>Достовірна подія</a:t>
            </a:r>
            <a:r>
              <a:rPr lang="uk-UA" dirty="0" smtClean="0"/>
              <a:t> – завжди відбувається</a:t>
            </a:r>
          </a:p>
          <a:p>
            <a:r>
              <a:rPr lang="uk-UA" b="1" dirty="0" smtClean="0"/>
              <a:t>Випадкова подія </a:t>
            </a:r>
            <a:r>
              <a:rPr lang="uk-UA" dirty="0" smtClean="0"/>
              <a:t> – може відбутися, може не відбутися</a:t>
            </a:r>
          </a:p>
          <a:p>
            <a:r>
              <a:rPr lang="uk-UA" b="1" dirty="0" err="1" smtClean="0"/>
              <a:t>Рівноймовірні</a:t>
            </a:r>
            <a:r>
              <a:rPr lang="uk-UA" b="1" dirty="0" smtClean="0"/>
              <a:t> події </a:t>
            </a:r>
            <a:r>
              <a:rPr lang="uk-UA" dirty="0" smtClean="0"/>
              <a:t>– </a:t>
            </a:r>
            <a:r>
              <a:rPr lang="uk-UA" dirty="0" err="1" smtClean="0"/>
              <a:t>події</a:t>
            </a:r>
            <a:r>
              <a:rPr lang="uk-UA" dirty="0" smtClean="0"/>
              <a:t>, які мають однаковий шанс відбутися</a:t>
            </a:r>
            <a:endParaRPr lang="en-GB" dirty="0"/>
          </a:p>
        </p:txBody>
      </p:sp>
      <p:pic>
        <p:nvPicPr>
          <p:cNvPr id="5" name="Рисунок 4" descr="http://klub-drug.ru/wp-content/uploads/2011/04/bookow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87536"/>
            <a:ext cx="237626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52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lub-drug.ru/wp-content/uploads/2011/04/32426268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095" y="2690873"/>
            <a:ext cx="3833996" cy="39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04" y="404664"/>
            <a:ext cx="8136904" cy="1944216"/>
          </a:xfrm>
          <a:blipFill>
            <a:blip r:embed="rId3" cstate="print"/>
            <a:tile tx="0" ty="0" sx="100000" sy="100000" flip="none" algn="tl"/>
          </a:blipFill>
          <a:ln>
            <a:solidFill>
              <a:srgbClr val="5C141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D12D2D"/>
                </a:solidFill>
              </a:rPr>
              <a:t>   </a:t>
            </a:r>
            <a:r>
              <a:rPr lang="uk-UA" b="1" dirty="0" smtClean="0">
                <a:solidFill>
                  <a:srgbClr val="D12D2D"/>
                </a:solidFill>
                <a:latin typeface="Arial Narrow" pitchFamily="34" charset="0"/>
              </a:rPr>
              <a:t>Ймовірність </a:t>
            </a:r>
            <a:r>
              <a:rPr lang="uk-UA" dirty="0" smtClean="0">
                <a:latin typeface="Arial Narrow" pitchFamily="34" charset="0"/>
              </a:rPr>
              <a:t>випадкової події це   </a:t>
            </a:r>
            <a:r>
              <a:rPr lang="uk-UA" dirty="0" smtClean="0">
                <a:solidFill>
                  <a:srgbClr val="800000"/>
                </a:solidFill>
                <a:latin typeface="Arial Narrow" pitchFamily="34" charset="0"/>
              </a:rPr>
              <a:t>відношення </a:t>
            </a:r>
            <a:r>
              <a:rPr lang="uk-UA" dirty="0" smtClean="0">
                <a:latin typeface="Arial Narrow" pitchFamily="34" charset="0"/>
              </a:rPr>
              <a:t>кількості сприятливих для цієї події результатів до кількості всіх можливих результатів </a:t>
            </a:r>
            <a:endParaRPr lang="en-GB" dirty="0"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683568" y="2492896"/>
                <a:ext cx="3744416" cy="1728192"/>
              </a:xfrm>
              <a:prstGeom prst="rect">
                <a:avLst/>
              </a:prstGeom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>
                <a:solidFill>
                  <a:srgbClr val="5C14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i="1" dirty="0" smtClean="0">
                    <a:solidFill>
                      <a:srgbClr val="800000"/>
                    </a:solidFill>
                  </a:rPr>
                  <a:t>Р(А) </a:t>
                </a:r>
                <a:r>
                  <a:rPr lang="uk-UA" sz="5400" dirty="0" smtClean="0">
                    <a:solidFill>
                      <a:srgbClr val="8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 smtClean="0">
                            <a:solidFill>
                              <a:srgbClr val="8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800000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GB" sz="5400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2896"/>
                <a:ext cx="3744416" cy="17281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rgbClr val="5C141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23528" y="4437112"/>
            <a:ext cx="5133916" cy="2282077"/>
          </a:xfrm>
          <a:prstGeom prst="rect">
            <a:avLst/>
          </a:prstGeom>
          <a:gradFill>
            <a:gsLst>
              <a:gs pos="69576">
                <a:srgbClr val="CEB65A"/>
              </a:gs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Неможлива подія    Р(А)  = 0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Достовірна      Р(А) = 1</a:t>
            </a:r>
          </a:p>
          <a:p>
            <a:pPr algn="ctr"/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Випадкова   0≤Р(А)≤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sz="28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5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84" y="1609006"/>
            <a:ext cx="2187267" cy="255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477947"/>
            <a:ext cx="2088232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Блез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Паскаль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653" y="3140789"/>
            <a:ext cx="1964850" cy="26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2653" y="5928115"/>
            <a:ext cx="1681871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єр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Сімон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Лаплас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713" y="3188164"/>
            <a:ext cx="1728192" cy="256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9451" y="6000631"/>
            <a:ext cx="196498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граф де Бюффон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433" y="1484784"/>
            <a:ext cx="1905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4288" y="4447414"/>
            <a:ext cx="1675145" cy="53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єр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Ферма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6160" y="260648"/>
            <a:ext cx="533812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 завдання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22492" y="1484784"/>
            <a:ext cx="4073121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Підготувати біографічну довідку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304" y="5212152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141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mama</cp:lastModifiedBy>
  <cp:revision>21</cp:revision>
  <dcterms:created xsi:type="dcterms:W3CDTF">2012-10-30T19:54:34Z</dcterms:created>
  <dcterms:modified xsi:type="dcterms:W3CDTF">2013-10-15T12:36:35Z</dcterms:modified>
</cp:coreProperties>
</file>